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3" r:id="rId2"/>
    <p:sldId id="344" r:id="rId3"/>
    <p:sldId id="419" r:id="rId4"/>
    <p:sldId id="448" r:id="rId5"/>
    <p:sldId id="425" r:id="rId6"/>
    <p:sldId id="449" r:id="rId7"/>
  </p:sldIdLst>
  <p:sldSz cx="9144000" cy="6858000" type="screen4x3"/>
  <p:notesSz cx="9872663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540" autoAdjust="0"/>
  </p:normalViewPr>
  <p:slideViewPr>
    <p:cSldViewPr>
      <p:cViewPr varScale="1">
        <p:scale>
          <a:sx n="111" d="100"/>
          <a:sy n="111" d="100"/>
        </p:scale>
        <p:origin x="7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52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rozovaArP\Desktop\&#1050;&#1085;&#1080;&#1075;&#1072;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rozovaArP\Desktop\&#1050;&#1085;&#1080;&#1075;&#1072;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orozovaArP\&#1056;&#1072;&#1073;&#1086;&#1095;&#1080;&#1081;%20&#1089;&#1090;&#1086;&#1083;\&#1086;&#1090;&#1095;&#1077;&#1090;&#1099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orozovaArP\&#1056;&#1072;&#1073;&#1086;&#1095;&#1080;&#1081;%20&#1089;&#1090;&#1086;&#1083;\&#1086;&#1090;&#1095;&#1077;&#1090;&#1099;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orozovaArP\&#1056;&#1072;&#1073;&#1086;&#1095;&#1080;&#1081;%20&#1089;&#1090;&#1086;&#1083;\&#1086;&#1090;&#1095;&#1077;&#1090;&#1099;1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rozovaArP\&#1056;&#1072;&#1073;&#1086;&#1095;&#1080;&#1081;%20&#1089;&#1090;&#1086;&#1083;\&#1086;&#1090;&#1095;&#1077;&#1090;&#1099;1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692038495188101E-2"/>
          <c:y val="7.579476779477079E-2"/>
          <c:w val="0.86486351706036746"/>
          <c:h val="0.84167468649752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5.5555555555555558E-3"/>
                  <c:y val="2.21431313077723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Лист3!$B$26:$D$26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Лист3!$B$27:$D$27</c:f>
              <c:numCache>
                <c:formatCode>General</c:formatCode>
                <c:ptCount val="3"/>
                <c:pt idx="0">
                  <c:v>28487</c:v>
                </c:pt>
                <c:pt idx="1">
                  <c:v>54560</c:v>
                </c:pt>
                <c:pt idx="2">
                  <c:v>82586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060800"/>
        <c:axId val="169953088"/>
      </c:barChart>
      <c:catAx>
        <c:axId val="17106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69953088"/>
        <c:crosses val="autoZero"/>
        <c:auto val="1"/>
        <c:lblAlgn val="ctr"/>
        <c:lblOffset val="100"/>
        <c:noMultiLvlLbl val="0"/>
      </c:catAx>
      <c:valAx>
        <c:axId val="169953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1060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Лист3!$A$2</c:f>
              <c:strCache>
                <c:ptCount val="1"/>
                <c:pt idx="0">
                  <c:v>обращения граждан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Лист3!$B$1:$D$1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Лист3!$B$2:$D$2</c:f>
              <c:numCache>
                <c:formatCode>General</c:formatCode>
                <c:ptCount val="3"/>
                <c:pt idx="0">
                  <c:v>22558</c:v>
                </c:pt>
                <c:pt idx="1">
                  <c:v>39794</c:v>
                </c:pt>
                <c:pt idx="2">
                  <c:v>52457</c:v>
                </c:pt>
              </c:numCache>
            </c:numRef>
          </c:val>
        </c:ser>
        <c:ser>
          <c:idx val="1"/>
          <c:order val="1"/>
          <c:tx>
            <c:strRef>
              <c:f>Лист3!$A$3</c:f>
              <c:strCache>
                <c:ptCount val="1"/>
                <c:pt idx="0">
                  <c:v>обращения ОИВ и организаций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Лист3!$B$1:$D$1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Лист3!$B$3:$D$3</c:f>
              <c:numCache>
                <c:formatCode>General</c:formatCode>
                <c:ptCount val="3"/>
                <c:pt idx="0">
                  <c:v>5929</c:v>
                </c:pt>
                <c:pt idx="1">
                  <c:v>14766</c:v>
                </c:pt>
                <c:pt idx="2">
                  <c:v>30129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2043840"/>
        <c:axId val="171195808"/>
      </c:barChart>
      <c:catAx>
        <c:axId val="1720438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195808"/>
        <c:crosses val="autoZero"/>
        <c:auto val="1"/>
        <c:lblAlgn val="ctr"/>
        <c:lblOffset val="100"/>
        <c:noMultiLvlLbl val="0"/>
      </c:catAx>
      <c:valAx>
        <c:axId val="1711958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04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  <a:latin typeface="Palatino Linotype" panose="0204050205050503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Лист1!$B$3:$B$7</c:f>
              <c:strCache>
                <c:ptCount val="5"/>
                <c:pt idx="0">
                  <c:v>Север</c:v>
                </c:pt>
                <c:pt idx="1">
                  <c:v>Юг</c:v>
                </c:pt>
                <c:pt idx="2">
                  <c:v>Запад</c:v>
                </c:pt>
                <c:pt idx="3">
                  <c:v>Восток</c:v>
                </c:pt>
                <c:pt idx="4">
                  <c:v>Без точного адреса</c:v>
                </c:pt>
              </c:strCache>
            </c:strRef>
          </c:cat>
          <c:val>
            <c:numRef>
              <c:f>Лист1!$C$3:$C$7</c:f>
              <c:numCache>
                <c:formatCode>General</c:formatCode>
                <c:ptCount val="5"/>
                <c:pt idx="0">
                  <c:v>10986</c:v>
                </c:pt>
                <c:pt idx="1">
                  <c:v>9852</c:v>
                </c:pt>
                <c:pt idx="2">
                  <c:v>11982</c:v>
                </c:pt>
                <c:pt idx="3">
                  <c:v>15682</c:v>
                </c:pt>
                <c:pt idx="4">
                  <c:v>115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  <a:latin typeface="Palatino Linotype" panose="0204050205050503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Лист2!$I$22:$I$27</c:f>
              <c:strCache>
                <c:ptCount val="6"/>
                <c:pt idx="0">
                  <c:v>Капитальный ремонт</c:v>
                </c:pt>
                <c:pt idx="1">
                  <c:v>Содержание и текущий ремонт</c:v>
                </c:pt>
                <c:pt idx="2">
                  <c:v>Начисления и перерасчет ЖКУ</c:v>
                </c:pt>
                <c:pt idx="3">
                  <c:v>Легитимность выбора УО</c:v>
                </c:pt>
                <c:pt idx="4">
                  <c:v>Качество предоставления ЖКУ</c:v>
                </c:pt>
                <c:pt idx="5">
                  <c:v>Прочие</c:v>
                </c:pt>
              </c:strCache>
            </c:strRef>
          </c:cat>
          <c:val>
            <c:numRef>
              <c:f>Лист2!$J$22:$J$27</c:f>
              <c:numCache>
                <c:formatCode>General</c:formatCode>
                <c:ptCount val="6"/>
                <c:pt idx="0">
                  <c:v>900</c:v>
                </c:pt>
                <c:pt idx="1">
                  <c:v>8452</c:v>
                </c:pt>
                <c:pt idx="2">
                  <c:v>6727</c:v>
                </c:pt>
                <c:pt idx="3">
                  <c:v>1721</c:v>
                </c:pt>
                <c:pt idx="4">
                  <c:v>5865</c:v>
                </c:pt>
                <c:pt idx="5">
                  <c:v>3237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400">
              <a:latin typeface="Palatino Linotype" panose="0204050205050503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7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8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9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2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4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5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6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7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8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9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6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7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Лист3!$A$1:$AB$1</c:f>
              <c:strCache>
                <c:ptCount val="28"/>
                <c:pt idx="0">
                  <c:v>1. Дмитров, Дубна, Запрудня, Талдом</c:v>
                </c:pt>
                <c:pt idx="1">
                  <c:v>2. Клин, Солнечногорск, Андреевка, Подолино</c:v>
                </c:pt>
                <c:pt idx="2">
                  <c:v>3.Сергиев-Посад, Красноармейск</c:v>
                </c:pt>
                <c:pt idx="3">
                  <c:v>4. Пушкино, Ивантеевка, Софрино</c:v>
                </c:pt>
                <c:pt idx="4">
                  <c:v>5Королев, Юбилейный</c:v>
                </c:pt>
                <c:pt idx="5">
                  <c:v>6. Лобня, Долгопрудный</c:v>
                </c:pt>
                <c:pt idx="6">
                  <c:v>7. Мытищи</c:v>
                </c:pt>
                <c:pt idx="7">
                  <c:v>8. Серпухов, Чехов, пущино, Протвино</c:v>
                </c:pt>
                <c:pt idx="8">
                  <c:v>9. Подольск, Климовск, Львовский</c:v>
                </c:pt>
                <c:pt idx="9">
                  <c:v>10. Домодедово, Видное, Ленинский район</c:v>
                </c:pt>
                <c:pt idx="10">
                  <c:v>11. Коломна, Луховицы, Озера</c:v>
                </c:pt>
                <c:pt idx="11">
                  <c:v>12. Ступино, Кашира, Серебряно-Прудский район, Зарайск</c:v>
                </c:pt>
                <c:pt idx="12">
                  <c:v>13. Воскресенск, Егорьевск</c:v>
                </c:pt>
                <c:pt idx="13">
                  <c:v>14. Раменское, Бронницы, Лыткарино</c:v>
                </c:pt>
                <c:pt idx="14">
                  <c:v>15. Красногорск, Нахабино</c:v>
                </c:pt>
                <c:pt idx="15">
                  <c:v>16. Истра, Волоколамск, Лотошино, Дедовск, ЗАТО Восход</c:v>
                </c:pt>
                <c:pt idx="16">
                  <c:v>17. Одинцово, Власиха, Голицыно, ВНИИССОК</c:v>
                </c:pt>
                <c:pt idx="17">
                  <c:v>18. Наро-Фоминск, Краснознаменск, Молодежный, Апрелевка, Калининец, Кубинка</c:v>
                </c:pt>
                <c:pt idx="18">
                  <c:v>19. Руза, Звенигород, Можайск, Шаховской район</c:v>
                </c:pt>
                <c:pt idx="19">
                  <c:v>20. Химки</c:v>
                </c:pt>
                <c:pt idx="20">
                  <c:v>21. Жуковский, Дзержинский, Котельники</c:v>
                </c:pt>
                <c:pt idx="21">
                  <c:v>22. Люберцы, Малаховка, Красково, Октябрьский, Томилино</c:v>
                </c:pt>
                <c:pt idx="22">
                  <c:v>23. Щелково, Лосино-Петровский, Фрязино, Звездный Городок, Монино</c:v>
                </c:pt>
                <c:pt idx="23">
                  <c:v>24. Орехово-Зуево, Рошаль, Шатура, Ликино-Дулево, Дрезна</c:v>
                </c:pt>
                <c:pt idx="24">
                  <c:v>25. Балашиха</c:v>
                </c:pt>
                <c:pt idx="25">
                  <c:v>26. Ногинск, Черноголовка, Электроугли</c:v>
                </c:pt>
                <c:pt idx="26">
                  <c:v>27. Железнодорожный, Реутов</c:v>
                </c:pt>
                <c:pt idx="27">
                  <c:v>28. Электросталь, Электрогорск, Павловский Посад</c:v>
                </c:pt>
              </c:strCache>
            </c:strRef>
          </c:cat>
          <c:val>
            <c:numRef>
              <c:f>Лист3!$A$2:$AB$2</c:f>
              <c:numCache>
                <c:formatCode>General</c:formatCode>
                <c:ptCount val="28"/>
                <c:pt idx="0">
                  <c:v>1123</c:v>
                </c:pt>
                <c:pt idx="1">
                  <c:v>1665</c:v>
                </c:pt>
                <c:pt idx="2">
                  <c:v>1312</c:v>
                </c:pt>
                <c:pt idx="3">
                  <c:v>1899</c:v>
                </c:pt>
                <c:pt idx="4">
                  <c:v>1097</c:v>
                </c:pt>
                <c:pt idx="5">
                  <c:v>1450</c:v>
                </c:pt>
                <c:pt idx="6">
                  <c:v>2440</c:v>
                </c:pt>
                <c:pt idx="7">
                  <c:v>1268</c:v>
                </c:pt>
                <c:pt idx="8">
                  <c:v>2055</c:v>
                </c:pt>
                <c:pt idx="9">
                  <c:v>2083</c:v>
                </c:pt>
                <c:pt idx="10">
                  <c:v>851</c:v>
                </c:pt>
                <c:pt idx="11">
                  <c:v>776</c:v>
                </c:pt>
                <c:pt idx="12">
                  <c:v>1015</c:v>
                </c:pt>
                <c:pt idx="13">
                  <c:v>1804</c:v>
                </c:pt>
                <c:pt idx="14">
                  <c:v>2873</c:v>
                </c:pt>
                <c:pt idx="15">
                  <c:v>807</c:v>
                </c:pt>
                <c:pt idx="16">
                  <c:v>3218</c:v>
                </c:pt>
                <c:pt idx="17">
                  <c:v>1117</c:v>
                </c:pt>
                <c:pt idx="18">
                  <c:v>917</c:v>
                </c:pt>
                <c:pt idx="19">
                  <c:v>3050</c:v>
                </c:pt>
                <c:pt idx="20">
                  <c:v>1180</c:v>
                </c:pt>
                <c:pt idx="21">
                  <c:v>2084</c:v>
                </c:pt>
                <c:pt idx="22">
                  <c:v>2056</c:v>
                </c:pt>
                <c:pt idx="23">
                  <c:v>1834</c:v>
                </c:pt>
                <c:pt idx="24">
                  <c:v>4290</c:v>
                </c:pt>
                <c:pt idx="25">
                  <c:v>1485</c:v>
                </c:pt>
                <c:pt idx="26">
                  <c:v>1751</c:v>
                </c:pt>
                <c:pt idx="27">
                  <c:v>1002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371656"/>
        <c:axId val="171372040"/>
      </c:barChart>
      <c:catAx>
        <c:axId val="171371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1372040"/>
        <c:crosses val="autoZero"/>
        <c:auto val="1"/>
        <c:lblAlgn val="ctr"/>
        <c:lblOffset val="100"/>
        <c:noMultiLvlLbl val="0"/>
      </c:catAx>
      <c:valAx>
        <c:axId val="1713720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713716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450051846091176"/>
          <c:y val="8.6750777691367617E-2"/>
          <c:w val="0.50102766359293416"/>
          <c:h val="0.7515414953894011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23671964689108618"/>
                  <c:y val="3.895756831112341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881272451209125"/>
                  <c:y val="-0.12183414196668206"/>
                </c:manualLayout>
              </c:layout>
              <c:tx>
                <c:rich>
                  <a:bodyPr/>
                  <a:lstStyle/>
                  <a:p>
                    <a:fld id="{5A126595-9420-4CBF-BC57-C9E5C3502F12}" type="CATEGORYNAME">
                      <a:rPr lang="ru-RU" smtClean="0"/>
                      <a:pPr/>
                      <a:t>[ИМЯ КАТЕГОРИИ]</a:t>
                    </a:fld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32701806280783619"/>
                  <c:y val="-9.746724048205171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Лист2!$C$55:$C$57</c:f>
              <c:strCache>
                <c:ptCount val="3"/>
                <c:pt idx="0">
                  <c:v>Рассмотрены</c:v>
                </c:pt>
                <c:pt idx="1">
                  <c:v>Находятся на рассмотрении (срок не подошел/было продление сроков рассмотрения)</c:v>
                </c:pt>
                <c:pt idx="2">
                  <c:v>Оставлены без рассмотрения в сязи с отзывом обращения</c:v>
                </c:pt>
              </c:strCache>
            </c:strRef>
          </c:cat>
          <c:val>
            <c:numRef>
              <c:f>Лист2!$D$55:$D$57</c:f>
              <c:numCache>
                <c:formatCode>General</c:formatCode>
                <c:ptCount val="3"/>
                <c:pt idx="0">
                  <c:v>43264</c:v>
                </c:pt>
                <c:pt idx="1">
                  <c:v>9006</c:v>
                </c:pt>
                <c:pt idx="2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0.31667</cdr:x>
      <cdr:y>0.4</cdr:y>
    </cdr:from>
    <cdr:to>
      <cdr:x>0.64167</cdr:x>
      <cdr:y>0.52288</cdr:y>
    </cdr:to>
    <cdr:sp macro="" textlink="">
      <cdr:nvSpPr>
        <cdr:cNvPr id="2" name="TextBox 11"/>
        <cdr:cNvSpPr txBox="1"/>
      </cdr:nvSpPr>
      <cdr:spPr>
        <a:xfrm xmlns:a="http://schemas.openxmlformats.org/drawingml/2006/main">
          <a:off x="2736304" y="2304256"/>
          <a:ext cx="2808312" cy="70788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4000" dirty="0" smtClean="0">
              <a:latin typeface="Palatino Linotype" pitchFamily="18" charset="0"/>
            </a:rPr>
            <a:t>52 457</a:t>
          </a:r>
          <a:endParaRPr lang="ru-RU" sz="4000" dirty="0">
            <a:latin typeface="Palatino Linotype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4278207" cy="339964"/>
          </a:xfrm>
          <a:prstGeom prst="rect">
            <a:avLst/>
          </a:prstGeom>
        </p:spPr>
        <p:txBody>
          <a:bodyPr vert="horz" lIns="90866" tIns="45435" rIns="90866" bIns="454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889" y="4"/>
            <a:ext cx="4278207" cy="339964"/>
          </a:xfrm>
          <a:prstGeom prst="rect">
            <a:avLst/>
          </a:prstGeom>
        </p:spPr>
        <p:txBody>
          <a:bodyPr vert="horz" lIns="90866" tIns="45435" rIns="90866" bIns="454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B2BC6D6-A132-4FBB-9810-6318E687E8D3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8" y="6456116"/>
            <a:ext cx="4278207" cy="339963"/>
          </a:xfrm>
          <a:prstGeom prst="rect">
            <a:avLst/>
          </a:prstGeom>
        </p:spPr>
        <p:txBody>
          <a:bodyPr vert="horz" lIns="90866" tIns="45435" rIns="90866" bIns="454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889" y="6456116"/>
            <a:ext cx="4278207" cy="339963"/>
          </a:xfrm>
          <a:prstGeom prst="rect">
            <a:avLst/>
          </a:prstGeom>
        </p:spPr>
        <p:txBody>
          <a:bodyPr vert="horz" lIns="90866" tIns="45435" rIns="90866" bIns="454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D51C3D-5F3F-4E35-86EA-3EFAA1F05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449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4278207" cy="339964"/>
          </a:xfrm>
          <a:prstGeom prst="rect">
            <a:avLst/>
          </a:prstGeom>
        </p:spPr>
        <p:txBody>
          <a:bodyPr vert="horz" lIns="90866" tIns="45435" rIns="90866" bIns="454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889" y="4"/>
            <a:ext cx="4278207" cy="339964"/>
          </a:xfrm>
          <a:prstGeom prst="rect">
            <a:avLst/>
          </a:prstGeom>
        </p:spPr>
        <p:txBody>
          <a:bodyPr vert="horz" lIns="90866" tIns="45435" rIns="90866" bIns="454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B70BB3A-A606-43C7-9DE5-E4C99B2DF453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33738" y="508000"/>
            <a:ext cx="3405187" cy="2552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66" tIns="45435" rIns="90866" bIns="45435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6805" y="3228865"/>
            <a:ext cx="7899076" cy="3059672"/>
          </a:xfrm>
          <a:prstGeom prst="rect">
            <a:avLst/>
          </a:prstGeom>
        </p:spPr>
        <p:txBody>
          <a:bodyPr vert="horz" lIns="90866" tIns="45435" rIns="90866" bIns="45435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6456116"/>
            <a:ext cx="4278207" cy="339963"/>
          </a:xfrm>
          <a:prstGeom prst="rect">
            <a:avLst/>
          </a:prstGeom>
        </p:spPr>
        <p:txBody>
          <a:bodyPr vert="horz" lIns="90866" tIns="45435" rIns="90866" bIns="454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889" y="6456116"/>
            <a:ext cx="4278207" cy="339963"/>
          </a:xfrm>
          <a:prstGeom prst="rect">
            <a:avLst/>
          </a:prstGeom>
        </p:spPr>
        <p:txBody>
          <a:bodyPr vert="horz" lIns="90866" tIns="45435" rIns="90866" bIns="454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51C104E-C3CE-4EA8-844E-99791DDA6C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6541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4CC31-5259-4A83-91CB-179AA74E785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850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52CC25-D71C-4A65-A21F-40CAB72253A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15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52CC25-D71C-4A65-A21F-40CAB72253A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510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952CC25-D71C-4A65-A21F-40CAB72253A5}" type="slidenum">
              <a:rPr lang="ru-RU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039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952CC25-D71C-4A65-A21F-40CAB72253A5}" type="slidenum">
              <a:rPr lang="ru-R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389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D1378-932A-4433-911C-F1CA7180AA3A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510D-C9EA-459E-B155-5EA4DE2510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921CE-426E-4629-B755-8FAE087E85CC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4F757-DC25-4538-B901-6625A59B2A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04486-FD2C-4636-B173-B61608CEB717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46805-F79B-4179-A655-B17018541C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8E41-C837-4980-848F-DDBAEB1B8357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0716F-EE72-4BBC-8739-370A8812C9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A3C57-30E2-4CE6-B7FC-7F3786F26DF5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5A1E2-7205-4AAC-BFEC-D94C2A6063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21B1D-E681-4003-AB55-32DC54AF79A5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685E4-77A7-4B68-9681-3A61365632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9D2D0-97E9-411C-8287-B594EE8686A0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E8B29-616A-48AD-A62A-043D9519E7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46B1F-0F4B-45B9-8466-D77BA33234E6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31A4E-5A06-4701-A14C-525C69757C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945DB-28FD-44D0-8672-2526CC623A88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7DF3D-C712-44B9-B40C-EF803E37ED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36804-E2F8-4A0B-A793-AFB834D24457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A50FF-8353-4F87-8E0A-834CA6037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85934-5454-4F06-B56A-76E7E54BC133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DD48F-8EE2-46C8-8D39-C0668FEE05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5B45A5-3131-41C5-A9A6-FF143C06A1DF}" type="datetimeFigureOut">
              <a:rPr lang="ru-RU"/>
              <a:pPr>
                <a:defRPr/>
              </a:pPr>
              <a:t>10.10.2016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562108-C661-4620-A20C-54B479AE50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403648" y="260648"/>
            <a:ext cx="7483475" cy="1223962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>
                <a:solidFill>
                  <a:srgbClr val="000000"/>
                </a:solidFill>
                <a:latin typeface="Palatino Linotype" pitchFamily="18" charset="0"/>
                <a:cs typeface="+mn-cs"/>
              </a:rPr>
              <a:t>Главное управление Московской области «Государственная жилищная инспекция </a:t>
            </a:r>
            <a:br>
              <a:rPr lang="ru-RU" sz="2400" dirty="0">
                <a:solidFill>
                  <a:srgbClr val="000000"/>
                </a:solidFill>
                <a:latin typeface="Palatino Linotype" pitchFamily="18" charset="0"/>
                <a:cs typeface="+mn-cs"/>
              </a:rPr>
            </a:br>
            <a:r>
              <a:rPr lang="ru-RU" sz="2400" dirty="0">
                <a:solidFill>
                  <a:srgbClr val="000000"/>
                </a:solidFill>
                <a:latin typeface="Palatino Linotype" pitchFamily="18" charset="0"/>
                <a:cs typeface="+mn-cs"/>
              </a:rPr>
              <a:t>Московской области»</a:t>
            </a:r>
          </a:p>
        </p:txBody>
      </p:sp>
      <p:sp>
        <p:nvSpPr>
          <p:cNvPr id="15363" name="AutoShape 4" descr="&amp;Kcy;&amp;acy;&amp;rcy;&amp;tcy;&amp;icy;&amp;ncy;&amp;kcy;&amp;acy; 3 &amp;icy;&amp;zcy; 56749"/>
          <p:cNvSpPr>
            <a:spLocks noChangeAspect="1" noChangeArrowheads="1"/>
          </p:cNvSpPr>
          <p:nvPr/>
        </p:nvSpPr>
        <p:spPr bwMode="auto">
          <a:xfrm>
            <a:off x="155575" y="-1828800"/>
            <a:ext cx="29337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4" name="AutoShape 6" descr="&amp;Kcy;&amp;acy;&amp;rcy;&amp;tcy;&amp;icy;&amp;ncy;&amp;kcy;&amp;acy; 3 &amp;icy;&amp;zcy; 56749"/>
          <p:cNvSpPr>
            <a:spLocks noChangeAspect="1" noChangeArrowheads="1"/>
          </p:cNvSpPr>
          <p:nvPr/>
        </p:nvSpPr>
        <p:spPr bwMode="auto">
          <a:xfrm>
            <a:off x="155575" y="-1828800"/>
            <a:ext cx="29337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365" name="i-main-pic" descr="&amp;Kcy;&amp;acy;&amp;rcy;&amp;tcy;&amp;icy;&amp;ncy;&amp;kcy;&amp;acy; 3 &amp;icy;&amp;zcy; 567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60350"/>
            <a:ext cx="10096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55576" y="2420888"/>
            <a:ext cx="7774632" cy="2448272"/>
          </a:xfrm>
        </p:spPr>
        <p:txBody>
          <a:bodyPr/>
          <a:lstStyle/>
          <a:p>
            <a:r>
              <a:rPr lang="ru-RU" sz="3200" dirty="0" smtClean="0">
                <a:latin typeface="Palatino Linotype" panose="02040502050505030304" pitchFamily="18" charset="0"/>
              </a:rPr>
              <a:t>Отчет о работе </a:t>
            </a:r>
            <a:r>
              <a:rPr lang="ru-RU" sz="3200" dirty="0" err="1" smtClean="0">
                <a:latin typeface="Palatino Linotype" panose="02040502050505030304" pitchFamily="18" charset="0"/>
              </a:rPr>
              <a:t>Госжилинспекции</a:t>
            </a:r>
            <a:r>
              <a:rPr lang="ru-RU" sz="3200" dirty="0" smtClean="0">
                <a:latin typeface="Palatino Linotype" panose="02040502050505030304" pitchFamily="18" charset="0"/>
              </a:rPr>
              <a:t> </a:t>
            </a:r>
            <a:r>
              <a:rPr lang="en-US" sz="3200" dirty="0" err="1" smtClean="0">
                <a:latin typeface="Palatino Linotype" panose="02040502050505030304" pitchFamily="18" charset="0"/>
              </a:rPr>
              <a:t>Московской</a:t>
            </a:r>
            <a:r>
              <a:rPr lang="en-US" sz="3200" dirty="0" smtClean="0">
                <a:latin typeface="Palatino Linotype" panose="02040502050505030304" pitchFamily="18" charset="0"/>
              </a:rPr>
              <a:t> </a:t>
            </a:r>
            <a:r>
              <a:rPr lang="en-US" sz="3200" dirty="0" err="1" smtClean="0">
                <a:latin typeface="Palatino Linotype" panose="02040502050505030304" pitchFamily="18" charset="0"/>
              </a:rPr>
              <a:t>области</a:t>
            </a:r>
            <a:r>
              <a:rPr lang="en-US" sz="3200" dirty="0" smtClean="0">
                <a:latin typeface="Palatino Linotype" panose="02040502050505030304" pitchFamily="18" charset="0"/>
              </a:rPr>
              <a:t> </a:t>
            </a:r>
            <a:r>
              <a:rPr lang="en-US" sz="3200" dirty="0" err="1" smtClean="0">
                <a:latin typeface="Palatino Linotype" panose="02040502050505030304" pitchFamily="18" charset="0"/>
              </a:rPr>
              <a:t>по</a:t>
            </a:r>
            <a:r>
              <a:rPr lang="en-US" sz="3200" dirty="0" smtClean="0">
                <a:latin typeface="Palatino Linotype" panose="02040502050505030304" pitchFamily="18" charset="0"/>
              </a:rPr>
              <a:t> </a:t>
            </a:r>
            <a:r>
              <a:rPr lang="en-US" sz="3200" dirty="0" err="1" smtClean="0">
                <a:latin typeface="Palatino Linotype" panose="02040502050505030304" pitchFamily="18" charset="0"/>
              </a:rPr>
              <a:t>рассмотрению</a:t>
            </a:r>
            <a:r>
              <a:rPr lang="en-US" sz="3200" dirty="0" smtClean="0">
                <a:latin typeface="Palatino Linotype" panose="02040502050505030304" pitchFamily="18" charset="0"/>
              </a:rPr>
              <a:t> </a:t>
            </a:r>
            <a:r>
              <a:rPr lang="en-US" sz="3200" dirty="0" err="1" smtClean="0">
                <a:latin typeface="Palatino Linotype" panose="02040502050505030304" pitchFamily="18" charset="0"/>
              </a:rPr>
              <a:t>обращений</a:t>
            </a:r>
            <a:r>
              <a:rPr lang="en-US" sz="3200" dirty="0" smtClean="0">
                <a:latin typeface="Palatino Linotype" panose="02040502050505030304" pitchFamily="18" charset="0"/>
              </a:rPr>
              <a:t> </a:t>
            </a:r>
            <a:r>
              <a:rPr lang="en-US" sz="3200" dirty="0" err="1" smtClean="0">
                <a:latin typeface="Palatino Linotype" panose="02040502050505030304" pitchFamily="18" charset="0"/>
              </a:rPr>
              <a:t>граждан</a:t>
            </a:r>
            <a:r>
              <a:rPr lang="en-US" sz="3200" dirty="0" smtClean="0">
                <a:latin typeface="Palatino Linotype" panose="02040502050505030304" pitchFamily="18" charset="0"/>
              </a:rPr>
              <a:t> и </a:t>
            </a:r>
            <a:r>
              <a:rPr lang="en-US" sz="3200" dirty="0" err="1" smtClean="0">
                <a:latin typeface="Palatino Linotype" panose="02040502050505030304" pitchFamily="18" charset="0"/>
              </a:rPr>
              <a:t>организаций</a:t>
            </a:r>
            <a:r>
              <a:rPr lang="ru-RU" sz="3200" dirty="0" smtClean="0">
                <a:latin typeface="Palatino Linotype" panose="02040502050505030304" pitchFamily="18" charset="0"/>
              </a:rPr>
              <a:t/>
            </a:r>
            <a:br>
              <a:rPr lang="ru-RU" sz="3200" dirty="0" smtClean="0">
                <a:latin typeface="Palatino Linotype" panose="02040502050505030304" pitchFamily="18" charset="0"/>
              </a:rPr>
            </a:br>
            <a:r>
              <a:rPr lang="en-US" sz="3200" dirty="0" err="1" smtClean="0">
                <a:latin typeface="Palatino Linotype" panose="02040502050505030304" pitchFamily="18" charset="0"/>
              </a:rPr>
              <a:t>за</a:t>
            </a:r>
            <a:r>
              <a:rPr lang="en-US" sz="3200" dirty="0" smtClean="0">
                <a:latin typeface="Palatino Linotype" panose="02040502050505030304" pitchFamily="18" charset="0"/>
              </a:rPr>
              <a:t> </a:t>
            </a:r>
            <a:r>
              <a:rPr lang="ru-RU" sz="3200" dirty="0" smtClean="0">
                <a:latin typeface="Palatino Linotype" panose="02040502050505030304" pitchFamily="18" charset="0"/>
              </a:rPr>
              <a:t>9 месяцев 2016г.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http://gorod-scherbinka.ru/files/avatar_bbe83cff2617a1d83e38fe3654a07cf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98425"/>
            <a:ext cx="8350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827584" y="373887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Palatino Linotype" panose="02040502050505030304" pitchFamily="18" charset="0"/>
              </a:rPr>
              <a:t>Статистика поступления документов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auto">
          <a:xfrm>
            <a:off x="251520" y="1556792"/>
            <a:ext cx="61206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За период с 01.01.2016 по 30.0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9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.2016г.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Госжилинспекцией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 МО: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alatino Linotype" panose="02040502050505030304" pitchFamily="18" charset="0"/>
              <a:ea typeface="+mj-ea"/>
              <a:cs typeface="+mj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5536" y="3140968"/>
            <a:ext cx="2430827" cy="1656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39552" y="3140968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alatino Linotype" panose="02040502050505030304" pitchFamily="18" charset="0"/>
                <a:ea typeface="+mj-ea"/>
                <a:cs typeface="+mj-cs"/>
              </a:rPr>
              <a:t>обработано</a:t>
            </a:r>
            <a:r>
              <a:rPr lang="ru-RU" sz="2400" dirty="0" smtClean="0"/>
              <a:t> </a:t>
            </a:r>
            <a:r>
              <a:rPr lang="ru-RU" sz="2400" dirty="0" smtClean="0">
                <a:latin typeface="Palatino Linotype" panose="02040502050505030304" pitchFamily="18" charset="0"/>
                <a:ea typeface="+mj-ea"/>
                <a:cs typeface="+mj-cs"/>
              </a:rPr>
              <a:t>документов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971600" y="414908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Palatino Linotype" pitchFamily="18" charset="0"/>
              </a:rPr>
              <a:t>1</a:t>
            </a:r>
            <a:r>
              <a:rPr lang="en-US" sz="2800" b="1" dirty="0" smtClean="0">
                <a:latin typeface="Palatino Linotype" pitchFamily="18" charset="0"/>
              </a:rPr>
              <a:t>69</a:t>
            </a:r>
            <a:r>
              <a:rPr lang="ru-RU" sz="2800" b="1" dirty="0" smtClean="0">
                <a:latin typeface="Palatino Linotype" pitchFamily="18" charset="0"/>
              </a:rPr>
              <a:t> </a:t>
            </a:r>
            <a:r>
              <a:rPr lang="en-US" sz="2800" b="1" dirty="0" smtClean="0">
                <a:latin typeface="Palatino Linotype" pitchFamily="18" charset="0"/>
              </a:rPr>
              <a:t>041</a:t>
            </a:r>
            <a:endParaRPr lang="ru-RU" sz="2800" b="1" dirty="0">
              <a:latin typeface="Palatino Linotype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87824" y="2780928"/>
            <a:ext cx="3384376" cy="6759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2987824" y="2852936"/>
            <a:ext cx="1903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alatino Linotype" panose="02040502050505030304" pitchFamily="18" charset="0"/>
                <a:ea typeface="+mj-ea"/>
                <a:cs typeface="+mj-cs"/>
              </a:rPr>
              <a:t>входящих</a:t>
            </a:r>
            <a:endParaRPr lang="ru-RU" dirty="0">
              <a:latin typeface="Palatino Linotype" panose="02040502050505030304" pitchFamily="18" charset="0"/>
              <a:ea typeface="+mj-ea"/>
              <a:cs typeface="+mj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87824" y="3645024"/>
            <a:ext cx="3384376" cy="6807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987824" y="3717032"/>
            <a:ext cx="1903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alatino Linotype" panose="02040502050505030304" pitchFamily="18" charset="0"/>
                <a:ea typeface="+mj-ea"/>
                <a:cs typeface="+mj-cs"/>
              </a:rPr>
              <a:t>исходящих</a:t>
            </a:r>
            <a:endParaRPr lang="ru-RU" dirty="0">
              <a:latin typeface="Palatino Linotype" panose="02040502050505030304" pitchFamily="18" charset="0"/>
              <a:ea typeface="+mj-ea"/>
              <a:cs typeface="+mj-cs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708920"/>
            <a:ext cx="632095" cy="83526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573016"/>
            <a:ext cx="632095" cy="83526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355976" y="285293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Palatino Linotype" pitchFamily="18" charset="0"/>
              </a:rPr>
              <a:t>82 586</a:t>
            </a:r>
            <a:endParaRPr lang="ru-RU" sz="2800" b="1" dirty="0">
              <a:latin typeface="Palatino Linotype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99992" y="3717032"/>
            <a:ext cx="1603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Palatino Linotype" pitchFamily="18" charset="0"/>
              </a:rPr>
              <a:t>71</a:t>
            </a:r>
            <a:r>
              <a:rPr lang="ru-RU" sz="2800" b="1" dirty="0" smtClean="0">
                <a:latin typeface="Palatino Linotype" pitchFamily="18" charset="0"/>
              </a:rPr>
              <a:t> </a:t>
            </a:r>
            <a:r>
              <a:rPr lang="en-US" sz="2800" b="1" dirty="0" smtClean="0">
                <a:latin typeface="Palatino Linotype" pitchFamily="18" charset="0"/>
              </a:rPr>
              <a:t>784</a:t>
            </a:r>
            <a:endParaRPr lang="ru-RU" sz="2800" b="1" dirty="0">
              <a:latin typeface="Palatino Linotype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987824" y="4437112"/>
            <a:ext cx="3384376" cy="6573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2987824" y="4509120"/>
            <a:ext cx="1903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alatino Linotype" panose="02040502050505030304" pitchFamily="18" charset="0"/>
                <a:ea typeface="+mj-ea"/>
                <a:cs typeface="+mj-cs"/>
              </a:rPr>
              <a:t>внутренних</a:t>
            </a:r>
            <a:endParaRPr lang="ru-RU" dirty="0">
              <a:latin typeface="Palatino Linotype" panose="02040502050505030304" pitchFamily="18" charset="0"/>
              <a:ea typeface="+mj-ea"/>
              <a:cs typeface="+mj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88024" y="4509120"/>
            <a:ext cx="1291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Palatino Linotype" pitchFamily="18" charset="0"/>
              </a:rPr>
              <a:t>14</a:t>
            </a:r>
            <a:r>
              <a:rPr lang="ru-RU" sz="2800" b="1" dirty="0" smtClean="0">
                <a:latin typeface="Palatino Linotype" pitchFamily="18" charset="0"/>
              </a:rPr>
              <a:t> </a:t>
            </a:r>
            <a:r>
              <a:rPr lang="en-US" sz="2800" b="1" dirty="0" smtClean="0">
                <a:latin typeface="Palatino Linotype" pitchFamily="18" charset="0"/>
              </a:rPr>
              <a:t>671</a:t>
            </a:r>
            <a:endParaRPr lang="ru-RU" sz="2800" b="1" dirty="0">
              <a:latin typeface="Palatino Linotype" pitchFamily="18" charset="0"/>
            </a:endParaRPr>
          </a:p>
        </p:txBody>
      </p:sp>
      <p:pic>
        <p:nvPicPr>
          <p:cNvPr id="35" name="Рисунок 34" descr="Рисунок2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908720"/>
            <a:ext cx="2699792" cy="215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6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http://gorod-scherbinka.ru/files/avatar_bbe83cff2617a1d83e38fe3654a07cf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933" y="44625"/>
            <a:ext cx="722675" cy="93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357158" y="1521516"/>
            <a:ext cx="878684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332656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Palatino Linotype" panose="02040502050505030304" pitchFamily="18" charset="0"/>
                <a:ea typeface="+mj-ea"/>
                <a:cs typeface="+mj-cs"/>
              </a:rPr>
              <a:t>Статистика поступления входящих документов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544" y="1909281"/>
            <a:ext cx="180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Palatino Linotype" pitchFamily="18" charset="0"/>
              </a:rPr>
              <a:t>2015</a:t>
            </a:r>
          </a:p>
          <a:p>
            <a:r>
              <a:rPr lang="ru-RU" sz="2200" dirty="0" smtClean="0">
                <a:latin typeface="Palatino Linotype" pitchFamily="18" charset="0"/>
              </a:rPr>
              <a:t>(01.01-30.0</a:t>
            </a:r>
            <a:r>
              <a:rPr lang="en-US" sz="2200" dirty="0" smtClean="0">
                <a:latin typeface="Palatino Linotype" pitchFamily="18" charset="0"/>
              </a:rPr>
              <a:t>9</a:t>
            </a:r>
            <a:r>
              <a:rPr lang="ru-RU" sz="2200" dirty="0" smtClean="0">
                <a:latin typeface="Palatino Linotype" pitchFamily="18" charset="0"/>
              </a:rPr>
              <a:t>)</a:t>
            </a:r>
          </a:p>
          <a:p>
            <a:endParaRPr lang="ru-RU" sz="2000" dirty="0">
              <a:latin typeface="Palatino Linotyp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2924944"/>
            <a:ext cx="180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Palatino Linotype" pitchFamily="18" charset="0"/>
              </a:rPr>
              <a:t>2014 </a:t>
            </a:r>
          </a:p>
          <a:p>
            <a:r>
              <a:rPr lang="ru-RU" sz="2200" dirty="0" smtClean="0">
                <a:latin typeface="Palatino Linotype" pitchFamily="18" charset="0"/>
              </a:rPr>
              <a:t>(01.01-30.0</a:t>
            </a:r>
            <a:r>
              <a:rPr lang="en-US" sz="2200" dirty="0" smtClean="0">
                <a:latin typeface="Palatino Linotype" pitchFamily="18" charset="0"/>
              </a:rPr>
              <a:t>9</a:t>
            </a:r>
            <a:r>
              <a:rPr lang="ru-RU" sz="2200" dirty="0" smtClean="0">
                <a:latin typeface="Palatino Linotype" pitchFamily="18" charset="0"/>
              </a:rPr>
              <a:t>)</a:t>
            </a:r>
          </a:p>
          <a:p>
            <a:endParaRPr lang="ru-RU" sz="2000" dirty="0">
              <a:latin typeface="Palatino Linotype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051720" y="2484550"/>
            <a:ext cx="4051880" cy="834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051720" y="3161887"/>
            <a:ext cx="4205612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2411760" y="2852936"/>
            <a:ext cx="1616164" cy="63634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latino Linotype" pitchFamily="18" charset="0"/>
              </a:rPr>
              <a:t>28 487</a:t>
            </a:r>
            <a:endParaRPr lang="ru-RU" sz="2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11760" y="2060848"/>
            <a:ext cx="1843649" cy="63634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latino Linotype" pitchFamily="18" charset="0"/>
              </a:rPr>
              <a:t>54 560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1052736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Palatino Linotype" pitchFamily="18" charset="0"/>
              </a:rPr>
              <a:t>2016</a:t>
            </a:r>
          </a:p>
          <a:p>
            <a:r>
              <a:rPr lang="ru-RU" sz="2200" dirty="0" smtClean="0">
                <a:latin typeface="Palatino Linotype" pitchFamily="18" charset="0"/>
              </a:rPr>
              <a:t>(01.01-30.0</a:t>
            </a:r>
            <a:r>
              <a:rPr lang="en-US" sz="2200" dirty="0" smtClean="0">
                <a:latin typeface="Palatino Linotype" pitchFamily="18" charset="0"/>
              </a:rPr>
              <a:t>9</a:t>
            </a:r>
            <a:r>
              <a:rPr lang="ru-RU" sz="2200" dirty="0" smtClean="0">
                <a:latin typeface="Palatino Linotype" pitchFamily="18" charset="0"/>
              </a:rPr>
              <a:t>)</a:t>
            </a:r>
            <a:endParaRPr lang="ru-RU" sz="2200" dirty="0">
              <a:latin typeface="Palatino Linotype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051720" y="1628800"/>
            <a:ext cx="4051880" cy="834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2411760" y="1268760"/>
            <a:ext cx="2088232" cy="63634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latino Linotype" pitchFamily="18" charset="0"/>
              </a:rPr>
              <a:t>82 586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5" name="Выгнутая вниз стрелка 24"/>
          <p:cNvSpPr/>
          <p:nvPr/>
        </p:nvSpPr>
        <p:spPr>
          <a:xfrm rot="17258428">
            <a:off x="4024336" y="2739975"/>
            <a:ext cx="753158" cy="30817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Выгнутая вниз стрелка 25"/>
          <p:cNvSpPr/>
          <p:nvPr/>
        </p:nvSpPr>
        <p:spPr>
          <a:xfrm rot="17258428">
            <a:off x="4145521" y="1907094"/>
            <a:ext cx="798816" cy="29365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60032" y="1844824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Palatino Linotype" pitchFamily="18" charset="0"/>
              </a:rPr>
              <a:t>1,5 раза</a:t>
            </a:r>
            <a:endParaRPr lang="ru-RU" sz="2200" dirty="0">
              <a:latin typeface="Palatino Linotype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60032" y="2564904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Palatino Linotype" pitchFamily="18" charset="0"/>
              </a:rPr>
              <a:t>1,9 раза</a:t>
            </a:r>
            <a:endParaRPr lang="ru-RU" sz="2200" dirty="0">
              <a:latin typeface="Palatino Linotype" pitchFamily="18" charset="0"/>
            </a:endParaRP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6708097"/>
              </p:ext>
            </p:extLst>
          </p:nvPr>
        </p:nvGraphicFramePr>
        <p:xfrm>
          <a:off x="1853952" y="2794823"/>
          <a:ext cx="4572000" cy="4014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0887834"/>
              </p:ext>
            </p:extLst>
          </p:nvPr>
        </p:nvGraphicFramePr>
        <p:xfrm>
          <a:off x="1997385" y="4119850"/>
          <a:ext cx="6229350" cy="2509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3945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http://gorod-scherbinka.ru/files/avatar_bbe83cff2617a1d83e38fe3654a07cf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933" y="44625"/>
            <a:ext cx="722675" cy="93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357158" y="1521516"/>
            <a:ext cx="878684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404664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Palatino Linotype" panose="02040502050505030304" pitchFamily="18" charset="0"/>
              </a:rPr>
              <a:t>Распределение обращения граждан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268760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Palatino Linotype" pitchFamily="18" charset="0"/>
              </a:rPr>
              <a:t>по направлениям: </a:t>
            </a:r>
            <a:endParaRPr lang="ru-RU" sz="1600" dirty="0">
              <a:latin typeface="Palatino Linotyp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7604" y="3708701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alatino Linotype" pitchFamily="18" charset="0"/>
              </a:rPr>
              <a:t>52 457</a:t>
            </a:r>
            <a:endParaRPr lang="ru-RU" sz="2400" dirty="0">
              <a:latin typeface="Palatino Linotyp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1196752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Palatino Linotype" pitchFamily="18" charset="0"/>
              </a:rPr>
              <a:t>по тематикам: </a:t>
            </a:r>
            <a:endParaRPr lang="ru-RU" sz="1600" dirty="0">
              <a:latin typeface="Palatino Linotype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2467404"/>
              </p:ext>
            </p:extLst>
          </p:nvPr>
        </p:nvGraphicFramePr>
        <p:xfrm>
          <a:off x="-522312" y="2145813"/>
          <a:ext cx="4572000" cy="3587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96702" y="2839041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Palatino Linotype" panose="02040502050505030304" pitchFamily="18" charset="0"/>
              </a:rPr>
              <a:t>Восток</a:t>
            </a:r>
            <a:endParaRPr lang="ru-RU" sz="1400" dirty="0">
              <a:latin typeface="Palatino Linotype" panose="0204050205050503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4578360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Palatino Linotype" panose="02040502050505030304" pitchFamily="18" charset="0"/>
              </a:rPr>
              <a:t>Запад</a:t>
            </a:r>
            <a:endParaRPr lang="ru-RU" sz="1400" dirty="0">
              <a:latin typeface="Palatino Linotype" panose="0204050205050503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14838" y="2750865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Palatino Linotype" panose="02040502050505030304" pitchFamily="18" charset="0"/>
              </a:rPr>
              <a:t>Север</a:t>
            </a:r>
            <a:endParaRPr lang="ru-RU" sz="1400" dirty="0">
              <a:latin typeface="Palatino Linotype" panose="0204050205050503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66300" y="3953317"/>
            <a:ext cx="801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Palatino Linotype" panose="02040502050505030304" pitchFamily="18" charset="0"/>
              </a:rPr>
              <a:t>Юг</a:t>
            </a:r>
            <a:endParaRPr lang="ru-RU" sz="1400" dirty="0">
              <a:latin typeface="Palatino Linotype" panose="0204050205050503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50730" y="2173379"/>
            <a:ext cx="1807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Palatino Linotype" panose="02040502050505030304" pitchFamily="18" charset="0"/>
              </a:rPr>
              <a:t>Без точного адреса</a:t>
            </a:r>
            <a:endParaRPr lang="ru-RU" sz="1400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5389552"/>
              </p:ext>
            </p:extLst>
          </p:nvPr>
        </p:nvGraphicFramePr>
        <p:xfrm>
          <a:off x="4050691" y="1496890"/>
          <a:ext cx="4940280" cy="4860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Box 11"/>
          <p:cNvSpPr txBox="1"/>
          <p:nvPr/>
        </p:nvSpPr>
        <p:spPr>
          <a:xfrm>
            <a:off x="4759517" y="3722484"/>
            <a:ext cx="1761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latin typeface="Palatino Linotype" pitchFamily="18" charset="0"/>
              </a:rPr>
              <a:t>52 457</a:t>
            </a:r>
            <a:endParaRPr lang="ru-RU" sz="24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8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http://gorod-scherbinka.ru/files/avatar_bbe83cff2617a1d83e38fe3654a07cf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933" y="44625"/>
            <a:ext cx="722675" cy="93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357158" y="1521516"/>
            <a:ext cx="878684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5758770"/>
              </p:ext>
            </p:extLst>
          </p:nvPr>
        </p:nvGraphicFramePr>
        <p:xfrm>
          <a:off x="0" y="620689"/>
          <a:ext cx="9144000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1803" y="44624"/>
            <a:ext cx="8460395" cy="8309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rgbClr val="1F497D">
                    <a:lumMod val="75000"/>
                  </a:srgbClr>
                </a:solidFill>
                <a:latin typeface="Palatino Linotype" panose="02040502050505030304" pitchFamily="18" charset="0"/>
              </a:rPr>
              <a:t>Распределение обращения граждан по территориальным отделам</a:t>
            </a:r>
            <a:endParaRPr lang="ru-RU" sz="2400" dirty="0">
              <a:solidFill>
                <a:srgbClr val="1F497D">
                  <a:lumMod val="75000"/>
                </a:srgb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04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orod-scherbinka.ru/files/avatar_bbe83cff2617a1d83e38fe3654a07cf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933" y="44625"/>
            <a:ext cx="722675" cy="93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536" y="188640"/>
            <a:ext cx="9016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Palatino Linotype" panose="02040502050505030304" pitchFamily="18" charset="0"/>
              </a:rPr>
              <a:t>Результаты рассмотрения обращений граждан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9143855"/>
              </p:ext>
            </p:extLst>
          </p:nvPr>
        </p:nvGraphicFramePr>
        <p:xfrm>
          <a:off x="395536" y="908720"/>
          <a:ext cx="864096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139952" y="52292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82,45%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16288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17,16%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108409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0,38%</a:t>
            </a:r>
            <a:endParaRPr lang="ru-RU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64221</TotalTime>
  <Words>126</Words>
  <Application>Microsoft Office PowerPoint</Application>
  <PresentationFormat>Экран (4:3)</PresentationFormat>
  <Paragraphs>49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Palatino Linotype</vt:lpstr>
      <vt:lpstr>Times New Roman</vt:lpstr>
      <vt:lpstr>Тема Office</vt:lpstr>
      <vt:lpstr>Отчет о работе Госжилинспекции Московской области по рассмотрению обращений граждан и организаций за 9 месяцев 2016г.</vt:lpstr>
      <vt:lpstr>Статистика поступления документов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Katrin</dc:creator>
  <cp:lastModifiedBy>Морозова Арина Павловна</cp:lastModifiedBy>
  <cp:revision>7120</cp:revision>
  <cp:lastPrinted>2015-12-29T13:31:57Z</cp:lastPrinted>
  <dcterms:created xsi:type="dcterms:W3CDTF">2012-10-18T05:26:28Z</dcterms:created>
  <dcterms:modified xsi:type="dcterms:W3CDTF">2016-10-10T08:57:17Z</dcterms:modified>
</cp:coreProperties>
</file>